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75" r:id="rId2"/>
    <p:sldId id="474" r:id="rId3"/>
    <p:sldId id="458" r:id="rId4"/>
    <p:sldId id="438" r:id="rId5"/>
    <p:sldId id="476" r:id="rId6"/>
    <p:sldId id="439" r:id="rId7"/>
    <p:sldId id="459" r:id="rId8"/>
    <p:sldId id="460" r:id="rId9"/>
    <p:sldId id="440" r:id="rId10"/>
    <p:sldId id="442" r:id="rId11"/>
    <p:sldId id="446" r:id="rId12"/>
    <p:sldId id="449" r:id="rId13"/>
    <p:sldId id="450" r:id="rId14"/>
    <p:sldId id="448" r:id="rId15"/>
    <p:sldId id="451" r:id="rId16"/>
    <p:sldId id="452" r:id="rId17"/>
    <p:sldId id="453" r:id="rId18"/>
    <p:sldId id="454" r:id="rId19"/>
    <p:sldId id="455" r:id="rId20"/>
    <p:sldId id="456" r:id="rId21"/>
    <p:sldId id="457" r:id="rId22"/>
    <p:sldId id="441" r:id="rId23"/>
    <p:sldId id="475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870000"/>
    <a:srgbClr val="01B902"/>
    <a:srgbClr val="93A3B0"/>
    <a:srgbClr val="CA5C0E"/>
    <a:srgbClr val="009EC0"/>
    <a:srgbClr val="06C200"/>
    <a:srgbClr val="01FF3B"/>
    <a:srgbClr val="238BF3"/>
    <a:srgbClr val="086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42"/>
    <p:restoredTop sz="94626"/>
  </p:normalViewPr>
  <p:slideViewPr>
    <p:cSldViewPr>
      <p:cViewPr varScale="1">
        <p:scale>
          <a:sx n="116" d="100"/>
          <a:sy n="116" d="100"/>
        </p:scale>
        <p:origin x="40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11/21/20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349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550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83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3161706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21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dirty="0"/>
              <a:t>Regarding Miracles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AD7987-30F8-5C41-B09A-C0F47EFBA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720850"/>
            <a:ext cx="7569200" cy="3416300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7B895E-40F9-F240-9B0D-2D1DA6E8F3C7}"/>
              </a:ext>
            </a:extLst>
          </p:cNvPr>
          <p:cNvSpPr txBox="1"/>
          <p:nvPr/>
        </p:nvSpPr>
        <p:spPr>
          <a:xfrm>
            <a:off x="787400" y="5715000"/>
            <a:ext cx="303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3A3B0"/>
                </a:solidFill>
              </a:rPr>
              <a:t>http://</a:t>
            </a:r>
            <a:r>
              <a:rPr lang="en-US" dirty="0" err="1">
                <a:solidFill>
                  <a:srgbClr val="93A3B0"/>
                </a:solidFill>
              </a:rPr>
              <a:t>bit.ly</a:t>
            </a:r>
            <a:r>
              <a:rPr lang="en-US" dirty="0">
                <a:solidFill>
                  <a:srgbClr val="93A3B0"/>
                </a:solidFill>
              </a:rPr>
              <a:t>/Ai1LExtraordinary</a:t>
            </a:r>
          </a:p>
        </p:txBody>
      </p:sp>
    </p:spTree>
    <p:extLst>
      <p:ext uri="{BB962C8B-B14F-4D97-AF65-F5344CB8AC3E}">
        <p14:creationId xmlns:p14="http://schemas.microsoft.com/office/powerpoint/2010/main" val="3316645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2210127"/>
            <a:ext cx="7571231" cy="2731232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1</a:t>
            </a:r>
          </a:p>
        </p:txBody>
      </p:sp>
    </p:spTree>
    <p:extLst>
      <p:ext uri="{BB962C8B-B14F-4D97-AF65-F5344CB8AC3E}">
        <p14:creationId xmlns:p14="http://schemas.microsoft.com/office/powerpoint/2010/main" val="150159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816322"/>
            <a:ext cx="7571231" cy="3518843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2</a:t>
            </a:r>
          </a:p>
        </p:txBody>
      </p:sp>
    </p:spTree>
    <p:extLst>
      <p:ext uri="{BB962C8B-B14F-4D97-AF65-F5344CB8AC3E}">
        <p14:creationId xmlns:p14="http://schemas.microsoft.com/office/powerpoint/2010/main" val="2029713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33749"/>
            <a:ext cx="7571231" cy="3683988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3</a:t>
            </a:r>
          </a:p>
        </p:txBody>
      </p:sp>
    </p:spTree>
    <p:extLst>
      <p:ext uri="{BB962C8B-B14F-4D97-AF65-F5344CB8AC3E}">
        <p14:creationId xmlns:p14="http://schemas.microsoft.com/office/powerpoint/2010/main" val="2711069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990600"/>
            <a:ext cx="7571231" cy="5170287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4</a:t>
            </a:r>
          </a:p>
        </p:txBody>
      </p:sp>
    </p:spTree>
    <p:extLst>
      <p:ext uri="{BB962C8B-B14F-4D97-AF65-F5344CB8AC3E}">
        <p14:creationId xmlns:p14="http://schemas.microsoft.com/office/powerpoint/2010/main" val="3082192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978273"/>
            <a:ext cx="5978085" cy="5727327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5</a:t>
            </a:r>
          </a:p>
        </p:txBody>
      </p:sp>
    </p:spTree>
    <p:extLst>
      <p:ext uri="{BB962C8B-B14F-4D97-AF65-F5344CB8AC3E}">
        <p14:creationId xmlns:p14="http://schemas.microsoft.com/office/powerpoint/2010/main" val="378156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981466"/>
            <a:ext cx="7571231" cy="3188555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6</a:t>
            </a:r>
          </a:p>
        </p:txBody>
      </p:sp>
    </p:spTree>
    <p:extLst>
      <p:ext uri="{BB962C8B-B14F-4D97-AF65-F5344CB8AC3E}">
        <p14:creationId xmlns:p14="http://schemas.microsoft.com/office/powerpoint/2010/main" val="2861940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46453"/>
            <a:ext cx="7571231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7</a:t>
            </a:r>
          </a:p>
        </p:txBody>
      </p:sp>
    </p:spTree>
    <p:extLst>
      <p:ext uri="{BB962C8B-B14F-4D97-AF65-F5344CB8AC3E}">
        <p14:creationId xmlns:p14="http://schemas.microsoft.com/office/powerpoint/2010/main" val="1379145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14141" y="1746453"/>
            <a:ext cx="6722032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1</a:t>
            </a:r>
          </a:p>
        </p:txBody>
      </p:sp>
    </p:spTree>
    <p:extLst>
      <p:ext uri="{BB962C8B-B14F-4D97-AF65-F5344CB8AC3E}">
        <p14:creationId xmlns:p14="http://schemas.microsoft.com/office/powerpoint/2010/main" val="69792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0240" y="1746453"/>
            <a:ext cx="4889834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2</a:t>
            </a:r>
          </a:p>
        </p:txBody>
      </p:sp>
    </p:spTree>
    <p:extLst>
      <p:ext uri="{BB962C8B-B14F-4D97-AF65-F5344CB8AC3E}">
        <p14:creationId xmlns:p14="http://schemas.microsoft.com/office/powerpoint/2010/main" val="19791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 (review)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Gospel helps us to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make sense</a:t>
              </a:r>
              <a:r>
                <a:rPr lang="en-US" sz="2400" dirty="0">
                  <a:solidFill>
                    <a:schemeClr val="tx1"/>
                  </a:solidFill>
                </a:rPr>
                <a:t> of this world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Showing people that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they should want the Gospel to be true</a:t>
              </a:r>
              <a:r>
                <a:rPr lang="en-US" sz="2400" dirty="0">
                  <a:solidFill>
                    <a:schemeClr val="tx1"/>
                  </a:solidFill>
                </a:rPr>
                <a:t> is important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We have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desires that cannot be filled</a:t>
              </a:r>
              <a:r>
                <a:rPr lang="en-US" sz="2400" dirty="0">
                  <a:solidFill>
                    <a:schemeClr val="tx1"/>
                  </a:solidFill>
                </a:rPr>
                <a:t> with things in this world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132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2986" y="1746453"/>
            <a:ext cx="4544342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3</a:t>
            </a:r>
          </a:p>
        </p:txBody>
      </p:sp>
    </p:spTree>
    <p:extLst>
      <p:ext uri="{BB962C8B-B14F-4D97-AF65-F5344CB8AC3E}">
        <p14:creationId xmlns:p14="http://schemas.microsoft.com/office/powerpoint/2010/main" val="147676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92136"/>
            <a:ext cx="7571231" cy="3567214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4</a:t>
            </a:r>
          </a:p>
        </p:txBody>
      </p:sp>
    </p:spTree>
    <p:extLst>
      <p:ext uri="{BB962C8B-B14F-4D97-AF65-F5344CB8AC3E}">
        <p14:creationId xmlns:p14="http://schemas.microsoft.com/office/powerpoint/2010/main" val="362128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What are some considerations and thoughts that may be useful for defending miracles?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22879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Focus on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Jesus’ resurrection:</a:t>
              </a:r>
              <a:r>
                <a:rPr lang="en-US" sz="2400" dirty="0">
                  <a:solidFill>
                    <a:schemeClr val="tx1"/>
                  </a:solidFill>
                </a:rPr>
                <a:t> it is the miracle that we have the strongest evidence for</a:t>
              </a:r>
              <a:endParaRPr lang="en-US" sz="2400" b="1" dirty="0">
                <a:solidFill>
                  <a:schemeClr val="tx1"/>
                </a:solidFill>
                <a:highlight>
                  <a:srgbClr val="C00002"/>
                </a:highlight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Make sure you know how others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define “miracle”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4"/>
            <a:ext cx="8001000" cy="1071265"/>
            <a:chOff x="533400" y="2895599"/>
            <a:chExt cx="8001000" cy="107126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599"/>
              <a:ext cx="7086600" cy="10712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Recognize that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presuppositions and worldviews</a:t>
              </a:r>
              <a:r>
                <a:rPr lang="en-US" sz="2400" dirty="0">
                  <a:solidFill>
                    <a:schemeClr val="tx1"/>
                  </a:solidFill>
                </a:rPr>
                <a:t> are likely the main cause of resistance to a belief in miracles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792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D0AD62-610F-2343-9B0E-52F648458EA8}"/>
              </a:ext>
            </a:extLst>
          </p:cNvPr>
          <p:cNvGrpSpPr/>
          <p:nvPr/>
        </p:nvGrpSpPr>
        <p:grpSpPr>
          <a:xfrm>
            <a:off x="209549" y="1669464"/>
            <a:ext cx="8724901" cy="523220"/>
            <a:chOff x="304800" y="4648200"/>
            <a:chExt cx="8724901" cy="52322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E69FF4-5D6C-1F4A-BC1D-8328E1004154}"/>
                </a:ext>
              </a:extLst>
            </p:cNvPr>
            <p:cNvSpPr txBox="1"/>
            <p:nvPr/>
          </p:nvSpPr>
          <p:spPr>
            <a:xfrm>
              <a:off x="304800" y="4648200"/>
              <a:ext cx="11479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What?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96A5EC-87C6-D048-8010-771FD1CA8E24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Be able to show that miracles are not irrational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EED69-411E-5C47-8C2F-1FA7F3AC4BAB}"/>
              </a:ext>
            </a:extLst>
          </p:cNvPr>
          <p:cNvGrpSpPr/>
          <p:nvPr/>
        </p:nvGrpSpPr>
        <p:grpSpPr>
          <a:xfrm>
            <a:off x="209549" y="2474893"/>
            <a:ext cx="8724901" cy="954107"/>
            <a:chOff x="304800" y="4648200"/>
            <a:chExt cx="8724901" cy="9541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67C1E-EE53-F64B-A1C4-C71C7BD5283F}"/>
                </a:ext>
              </a:extLst>
            </p:cNvPr>
            <p:cNvSpPr txBox="1"/>
            <p:nvPr/>
          </p:nvSpPr>
          <p:spPr>
            <a:xfrm>
              <a:off x="304800" y="4648200"/>
              <a:ext cx="1014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Why?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657A2D-A10C-1745-AFDB-1C0FC5EA2AAD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So that we can offer help others that find a belief in miracles difficult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3A2E7B-FE2C-7045-B882-6D1EC3306C1D}"/>
              </a:ext>
            </a:extLst>
          </p:cNvPr>
          <p:cNvGrpSpPr/>
          <p:nvPr/>
        </p:nvGrpSpPr>
        <p:grpSpPr>
          <a:xfrm>
            <a:off x="209549" y="3644205"/>
            <a:ext cx="8724901" cy="1384995"/>
            <a:chOff x="304800" y="4648200"/>
            <a:chExt cx="8724901" cy="138499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C9CB31-E9E8-7549-8460-8E8840BD1585}"/>
                </a:ext>
              </a:extLst>
            </p:cNvPr>
            <p:cNvSpPr txBox="1"/>
            <p:nvPr/>
          </p:nvSpPr>
          <p:spPr>
            <a:xfrm>
              <a:off x="304800" y="4648200"/>
              <a:ext cx="1020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How?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9ADED-FFF5-454C-BE17-6323C474D829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By showing that arguments against miracles are often caused by presuppositions or different definitions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B462F9-C753-8044-8DE2-965ABC154D9C}"/>
              </a:ext>
            </a:extLst>
          </p:cNvPr>
          <p:cNvCxnSpPr>
            <a:cxnSpLocks/>
          </p:cNvCxnSpPr>
          <p:nvPr/>
        </p:nvCxnSpPr>
        <p:spPr>
          <a:xfrm>
            <a:off x="1373874" y="1669464"/>
            <a:ext cx="0" cy="3359736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3D1156-26DE-A44F-B5F8-AACFA794E957}"/>
              </a:ext>
            </a:extLst>
          </p:cNvPr>
          <p:cNvSpPr txBox="1"/>
          <p:nvPr/>
        </p:nvSpPr>
        <p:spPr>
          <a:xfrm>
            <a:off x="209549" y="708674"/>
            <a:ext cx="89344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IDEA IN BRIEF</a:t>
            </a:r>
          </a:p>
        </p:txBody>
      </p:sp>
    </p:spTree>
    <p:extLst>
      <p:ext uri="{BB962C8B-B14F-4D97-AF65-F5344CB8AC3E}">
        <p14:creationId xmlns:p14="http://schemas.microsoft.com/office/powerpoint/2010/main" val="2126875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What do you think is a good definition of a miracle?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One definition of a miracle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586335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Temporary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524000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Brought about by the power of God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648670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Exception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4A84829-4CB1-4C40-8E7D-B6CBAD01A2F4}"/>
              </a:ext>
            </a:extLst>
          </p:cNvPr>
          <p:cNvGrpSpPr/>
          <p:nvPr/>
        </p:nvGrpSpPr>
        <p:grpSpPr>
          <a:xfrm>
            <a:off x="533400" y="4711005"/>
            <a:ext cx="8001000" cy="685800"/>
            <a:chOff x="533400" y="2895600"/>
            <a:chExt cx="8001000" cy="6858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1641DFD-C31E-AF4B-92BD-EE7443ED3AA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180CAD-DACF-7840-8853-448ACB5C4069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To the ordinary course of nature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A55E62-8437-0640-97CE-AB135D11BF7A}"/>
              </a:ext>
            </a:extLst>
          </p:cNvPr>
          <p:cNvGrpSpPr/>
          <p:nvPr/>
        </p:nvGrpSpPr>
        <p:grpSpPr>
          <a:xfrm>
            <a:off x="530646" y="5773340"/>
            <a:ext cx="8001000" cy="685800"/>
            <a:chOff x="533400" y="2895600"/>
            <a:chExt cx="8001000" cy="685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A8D67D3-7BE0-374B-B0E4-5FA80FA78CF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4FB0F02-FE9F-9249-8FCB-4D1E07D0F647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For the purpose of showing that God has acted in history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996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What are some barriers that may cause people to struggle to accept miracles?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39643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1F49A8AF-263E-D24E-9F46-F82B5A16EF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8024254"/>
              </p:ext>
            </p:extLst>
          </p:nvPr>
        </p:nvGraphicFramePr>
        <p:xfrm>
          <a:off x="304800" y="1173296"/>
          <a:ext cx="8077200" cy="2286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19300">
                  <a:extLst>
                    <a:ext uri="{9D8B030D-6E8A-4147-A177-3AD203B41FA5}">
                      <a16:colId xmlns:a16="http://schemas.microsoft.com/office/drawing/2014/main" val="964641393"/>
                    </a:ext>
                  </a:extLst>
                </a:gridCol>
                <a:gridCol w="2019300">
                  <a:extLst>
                    <a:ext uri="{9D8B030D-6E8A-4147-A177-3AD203B41FA5}">
                      <a16:colId xmlns:a16="http://schemas.microsoft.com/office/drawing/2014/main" val="3477000356"/>
                    </a:ext>
                  </a:extLst>
                </a:gridCol>
                <a:gridCol w="2019300">
                  <a:extLst>
                    <a:ext uri="{9D8B030D-6E8A-4147-A177-3AD203B41FA5}">
                      <a16:colId xmlns:a16="http://schemas.microsoft.com/office/drawing/2014/main" val="1831210558"/>
                    </a:ext>
                  </a:extLst>
                </a:gridCol>
                <a:gridCol w="2019300">
                  <a:extLst>
                    <a:ext uri="{9D8B030D-6E8A-4147-A177-3AD203B41FA5}">
                      <a16:colId xmlns:a16="http://schemas.microsoft.com/office/drawing/2014/main" val="8116238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Usual care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Prayer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673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524 people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466 people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1581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64.5%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67.4%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Increase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831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Intermediate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13.5%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13.5%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 change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105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21.9%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19.1%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Decrease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1622177"/>
                  </a:ext>
                </a:extLst>
              </a:tr>
            </a:tbl>
          </a:graphicData>
        </a:graphic>
      </p:graphicFrame>
      <p:pic>
        <p:nvPicPr>
          <p:cNvPr id="5" name="New picture">
            <a:extLst>
              <a:ext uri="{FF2B5EF4-FFF2-40B4-BE49-F238E27FC236}">
                <a16:creationId xmlns:a16="http://schemas.microsoft.com/office/drawing/2014/main" id="{F6FA252D-F8E3-044C-B351-9F67B02837DD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4114800"/>
            <a:ext cx="4114800" cy="2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1080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1F49A8AF-263E-D24E-9F46-F82B5A16EF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702963"/>
              </p:ext>
            </p:extLst>
          </p:nvPr>
        </p:nvGraphicFramePr>
        <p:xfrm>
          <a:off x="266700" y="1897349"/>
          <a:ext cx="8534400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2068">
                  <a:extLst>
                    <a:ext uri="{9D8B030D-6E8A-4147-A177-3AD203B41FA5}">
                      <a16:colId xmlns:a16="http://schemas.microsoft.com/office/drawing/2014/main" val="964641393"/>
                    </a:ext>
                  </a:extLst>
                </a:gridCol>
                <a:gridCol w="1449238">
                  <a:extLst>
                    <a:ext uri="{9D8B030D-6E8A-4147-A177-3AD203B41FA5}">
                      <a16:colId xmlns:a16="http://schemas.microsoft.com/office/drawing/2014/main" val="3477000356"/>
                    </a:ext>
                  </a:extLst>
                </a:gridCol>
                <a:gridCol w="1565694">
                  <a:extLst>
                    <a:ext uri="{9D8B030D-6E8A-4147-A177-3AD203B41FA5}">
                      <a16:colId xmlns:a16="http://schemas.microsoft.com/office/drawing/2014/main" val="1831210558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8116238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Usual care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Prayer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673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524 people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466 people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b="1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1581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MAHI-CCU score</a:t>
                      </a:r>
                      <a:r>
                        <a:rPr lang="en-US" sz="2000" b="1" baseline="30000" dirty="0"/>
                        <a:t>2</a:t>
                      </a:r>
                    </a:p>
                    <a:p>
                      <a:r>
                        <a:rPr lang="en-US" sz="2000" b="1" dirty="0"/>
                        <a:t>(lower is better)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7.13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6.35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11% improvement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6831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Unweighted MAHI-CCU score</a:t>
                      </a:r>
                      <a:r>
                        <a:rPr lang="en-US" sz="2000" b="1" baseline="30000" dirty="0"/>
                        <a:t>3</a:t>
                      </a:r>
                    </a:p>
                    <a:p>
                      <a:r>
                        <a:rPr lang="en-US" sz="2000" b="1" baseline="0" dirty="0"/>
                        <a:t>(lower is better)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3.00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2.70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10% improvement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10523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059E940-680D-014F-B81A-164FB404F8B9}"/>
              </a:ext>
            </a:extLst>
          </p:cNvPr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Effects of Prayer on Heart Patients</a:t>
            </a:r>
            <a:r>
              <a:rPr lang="en-US" sz="4400" b="1" baseline="30000" dirty="0"/>
              <a:t>1</a:t>
            </a:r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E5663B78-D9BE-594B-8EC6-4785FF2D29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564633"/>
              </p:ext>
            </p:extLst>
          </p:nvPr>
        </p:nvGraphicFramePr>
        <p:xfrm>
          <a:off x="1104900" y="5354320"/>
          <a:ext cx="7734300" cy="1351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979">
                  <a:extLst>
                    <a:ext uri="{9D8B030D-6E8A-4147-A177-3AD203B41FA5}">
                      <a16:colId xmlns:a16="http://schemas.microsoft.com/office/drawing/2014/main" val="1314468491"/>
                    </a:ext>
                  </a:extLst>
                </a:gridCol>
                <a:gridCol w="7452321">
                  <a:extLst>
                    <a:ext uri="{9D8B030D-6E8A-4147-A177-3AD203B41FA5}">
                      <a16:colId xmlns:a16="http://schemas.microsoft.com/office/drawing/2014/main" val="1148278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aseline="30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/>
                        <a:t>From table 4 in “A Randomized, Controlled Trial of the Effects of Remote, Intercessory Prayer on Outcomes in Patients Admitted to the Coronary Care Unit”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80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30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/>
                        <a:t>Stands for “Mid America Heart Institute–Cardiac Care Unit 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3002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30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Unweighted means a simple count of the events per patient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36769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6358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To what degree does “extraordinary claims require extraordinary evidence”?</a:t>
            </a:r>
            <a:endParaRPr lang="en-US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484422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90"/>
</p:tagLst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</TotalTime>
  <Words>398</Words>
  <Application>Microsoft Macintosh PowerPoint</Application>
  <PresentationFormat>On-screen Show (4:3)</PresentationFormat>
  <Paragraphs>98</Paragraphs>
  <Slides>23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Gabriola</vt:lpstr>
      <vt:lpstr>Office Theme</vt:lpstr>
      <vt:lpstr>APOLOGETICS</vt:lpstr>
      <vt:lpstr>PowerPoint Presentation</vt:lpstr>
      <vt:lpstr>PowerPoint Presentation</vt:lpstr>
      <vt:lpstr>What do you think is a good definition of a miracle?</vt:lpstr>
      <vt:lpstr>PowerPoint Presentation</vt:lpstr>
      <vt:lpstr>What are some barriers that may cause people to struggle to accept miracles?</vt:lpstr>
      <vt:lpstr>PowerPoint Presentation</vt:lpstr>
      <vt:lpstr>PowerPoint Presentation</vt:lpstr>
      <vt:lpstr>To what degree does “extraordinary claims require extraordinary evidence”?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some considerations and thoughts that may be useful for defending miracles?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106</cp:revision>
  <dcterms:created xsi:type="dcterms:W3CDTF">2010-07-14T22:15:37Z</dcterms:created>
  <dcterms:modified xsi:type="dcterms:W3CDTF">2020-11-21T19:35:29Z</dcterms:modified>
</cp:coreProperties>
</file>

<file path=docProps/thumbnail.jpeg>
</file>